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5"/>
  </p:notesMasterIdLst>
  <p:sldIdLst>
    <p:sldId id="560" r:id="rId2"/>
    <p:sldId id="438" r:id="rId3"/>
    <p:sldId id="447" r:id="rId4"/>
    <p:sldId id="529" r:id="rId5"/>
    <p:sldId id="483" r:id="rId6"/>
    <p:sldId id="530" r:id="rId7"/>
    <p:sldId id="534" r:id="rId8"/>
    <p:sldId id="533" r:id="rId9"/>
    <p:sldId id="531" r:id="rId10"/>
    <p:sldId id="561" r:id="rId11"/>
    <p:sldId id="532" r:id="rId12"/>
    <p:sldId id="562" r:id="rId13"/>
    <p:sldId id="537" r:id="rId14"/>
    <p:sldId id="484" r:id="rId15"/>
    <p:sldId id="563" r:id="rId16"/>
    <p:sldId id="494" r:id="rId17"/>
    <p:sldId id="539" r:id="rId18"/>
    <p:sldId id="564" r:id="rId19"/>
    <p:sldId id="565" r:id="rId20"/>
    <p:sldId id="541" r:id="rId21"/>
    <p:sldId id="566" r:id="rId22"/>
    <p:sldId id="486" r:id="rId23"/>
    <p:sldId id="552" r:id="rId24"/>
    <p:sldId id="498" r:id="rId25"/>
    <p:sldId id="542" r:id="rId26"/>
    <p:sldId id="543" r:id="rId27"/>
    <p:sldId id="544" r:id="rId28"/>
    <p:sldId id="567" r:id="rId29"/>
    <p:sldId id="545" r:id="rId30"/>
    <p:sldId id="547" r:id="rId31"/>
    <p:sldId id="568" r:id="rId32"/>
    <p:sldId id="569" r:id="rId33"/>
    <p:sldId id="570" r:id="rId34"/>
    <p:sldId id="546" r:id="rId35"/>
    <p:sldId id="548" r:id="rId36"/>
    <p:sldId id="549" r:id="rId37"/>
    <p:sldId id="550" r:id="rId38"/>
    <p:sldId id="551" r:id="rId39"/>
    <p:sldId id="571" r:id="rId40"/>
    <p:sldId id="553" r:id="rId41"/>
    <p:sldId id="586" r:id="rId42"/>
    <p:sldId id="508" r:id="rId43"/>
    <p:sldId id="573" r:id="rId44"/>
    <p:sldId id="574" r:id="rId45"/>
    <p:sldId id="575" r:id="rId46"/>
    <p:sldId id="554" r:id="rId47"/>
    <p:sldId id="556" r:id="rId48"/>
    <p:sldId id="555" r:id="rId49"/>
    <p:sldId id="557" r:id="rId50"/>
    <p:sldId id="576" r:id="rId51"/>
    <p:sldId id="577" r:id="rId52"/>
    <p:sldId id="558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59" r:id="rId62"/>
    <p:sldId id="527" r:id="rId63"/>
    <p:sldId id="456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056A9D"/>
    <a:srgbClr val="CCFF99"/>
    <a:srgbClr val="FF33CC"/>
    <a:srgbClr val="401254"/>
    <a:srgbClr val="210E30"/>
    <a:srgbClr val="653F35"/>
    <a:srgbClr val="4F784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87" d="100"/>
          <a:sy n="87" d="100"/>
        </p:scale>
        <p:origin x="139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7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solidFill>
                  <a:srgbClr val="056A9D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5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06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34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한빛아카데미㈜</a:t>
            </a:r>
            <a:r>
              <a:rPr kumimoji="0" lang="ko-KR" altLang="en-US" sz="1000" dirty="0" err="1">
                <a:ea typeface="맑은 고딕" pitchFamily="50" charset="-127"/>
              </a:rPr>
              <a:t>에</a:t>
            </a:r>
            <a:r>
              <a:rPr kumimoji="0" lang="ko-KR" altLang="en-US" sz="1000" dirty="0">
                <a:ea typeface="맑은 고딕" pitchFamily="50" charset="-127"/>
              </a:rPr>
              <a:t>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이벤트참여 </a:t>
            </a:r>
            <a:r>
              <a:rPr lang="ko-KR" altLang="en-US" dirty="0" err="1"/>
              <a:t>릴레이션의</a:t>
            </a:r>
            <a:r>
              <a:rPr lang="ko-KR" altLang="en-US" dirty="0"/>
              <a:t> 갱신 이상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853825"/>
            <a:ext cx="8296311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삭제 이상</a:t>
            </a:r>
            <a:r>
              <a:rPr lang="en-US" altLang="ko-KR" dirty="0" smtClean="0"/>
              <a:t>(deletion anomaly)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삭제하면 꼭 필요한 데이터까지 손실되는 연쇄 삭제 현상이 발생하는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삭제 이상이 발생하는 예</a:t>
            </a:r>
            <a:r>
              <a:rPr lang="en-US" altLang="ko-KR" dirty="0" smtClean="0"/>
              <a:t>]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6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의 이벤트참여 릴레이션은 삭제 이상이 발생함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아이디가 </a:t>
            </a:r>
            <a:r>
              <a:rPr lang="en-US" altLang="ko-KR" dirty="0" smtClean="0"/>
              <a:t>“orange”</a:t>
            </a:r>
            <a:r>
              <a:rPr lang="ko-KR" altLang="en-US" dirty="0" smtClean="0"/>
              <a:t>인 고객이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참여를 취소해 관련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삭제하게 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이벤트 참여와 관련이 없는 고객아이디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등급 데이터까지 손실됨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이벤트참여 </a:t>
            </a:r>
            <a:r>
              <a:rPr lang="ko-KR" altLang="en-US" dirty="0" err="1"/>
              <a:t>릴레이션의</a:t>
            </a:r>
            <a:r>
              <a:rPr lang="ko-KR" altLang="en-US" dirty="0"/>
              <a:t> 삭제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3825"/>
            <a:ext cx="828785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현상이 발생하지 않도록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관련 있는 </a:t>
            </a:r>
            <a:r>
              <a:rPr lang="ko-KR" altLang="en-US" dirty="0" err="1" smtClean="0"/>
              <a:t>속성들로만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구성하기 위해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분해</a:t>
            </a:r>
            <a:r>
              <a:rPr lang="en-US" altLang="ko-KR" dirty="0" smtClean="0"/>
              <a:t>(decomposition)</a:t>
            </a:r>
            <a:r>
              <a:rPr lang="ko-KR" altLang="en-US" dirty="0" smtClean="0"/>
              <a:t>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함수적 종속성을 판단하여 정규화를 수행함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6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함수적 종속성</a:t>
            </a:r>
            <a:r>
              <a:rPr lang="en-US" altLang="ko-KR" dirty="0" smtClean="0"/>
              <a:t>(FD; Functional Dependency)</a:t>
            </a:r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속성들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관련성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57715" y="4599130"/>
            <a:ext cx="6119730" cy="1755195"/>
          </a:xfrm>
          <a:prstGeom prst="roundRect">
            <a:avLst/>
          </a:prstGeom>
          <a:solidFill>
            <a:srgbClr val="CCFF99"/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함수적 종속성을 이용해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dirty="0" smtClean="0">
                <a:solidFill>
                  <a:schemeClr val="tx1"/>
                </a:solidFill>
              </a:rPr>
              <a:t> 연관성이 있는 </a:t>
            </a:r>
            <a:r>
              <a:rPr lang="ko-KR" altLang="en-US" dirty="0" err="1" smtClean="0">
                <a:solidFill>
                  <a:schemeClr val="tx1"/>
                </a:solidFill>
              </a:rPr>
              <a:t>속성들로만</a:t>
            </a:r>
            <a:r>
              <a:rPr lang="ko-KR" altLang="en-US" dirty="0" smtClean="0">
                <a:solidFill>
                  <a:schemeClr val="tx1"/>
                </a:solidFill>
              </a:rPr>
              <a:t> 구성되도록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분해하여 이상 현상이 발생하지 않는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올바른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릴레이션으로</a:t>
            </a:r>
            <a:r>
              <a:rPr lang="ko-KR" altLang="en-US" dirty="0" smtClean="0">
                <a:solidFill>
                  <a:schemeClr val="tx1"/>
                </a:solidFill>
              </a:rPr>
              <a:t> 만들어 나가는 과정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9915" y="4599130"/>
            <a:ext cx="1755195" cy="1755195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정규화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595005" cy="5543705"/>
          </a:xfrm>
        </p:spPr>
        <p:txBody>
          <a:bodyPr/>
          <a:lstStyle/>
          <a:p>
            <a:r>
              <a:rPr lang="ko-KR" altLang="en-US" dirty="0"/>
              <a:t>함수 종속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“</a:t>
            </a:r>
            <a:r>
              <a:rPr lang="en-US" altLang="ko-KR" b="1" dirty="0" smtClean="0">
                <a:solidFill>
                  <a:srgbClr val="0070C0"/>
                </a:solidFill>
              </a:rPr>
              <a:t>X</a:t>
            </a:r>
            <a:r>
              <a:rPr lang="ko-KR" altLang="en-US" b="1" dirty="0" smtClean="0">
                <a:solidFill>
                  <a:srgbClr val="0070C0"/>
                </a:solidFill>
              </a:rPr>
              <a:t>가 </a:t>
            </a:r>
            <a:r>
              <a:rPr lang="en-US" altLang="ko-KR" b="1" dirty="0" smtClean="0">
                <a:solidFill>
                  <a:srgbClr val="0070C0"/>
                </a:solidFill>
              </a:rPr>
              <a:t>Y</a:t>
            </a:r>
            <a:r>
              <a:rPr lang="ko-KR" altLang="en-US" b="1" dirty="0" smtClean="0">
                <a:solidFill>
                  <a:srgbClr val="0070C0"/>
                </a:solidFill>
              </a:rPr>
              <a:t>를 함수적으로 결정한다</a:t>
            </a:r>
            <a:r>
              <a:rPr lang="en-US" altLang="ko-KR" dirty="0" smtClean="0"/>
              <a:t>”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ko-KR" altLang="en-US" dirty="0"/>
              <a:t>내의 모든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하나의 </a:t>
            </a:r>
            <a:r>
              <a:rPr lang="en-US" altLang="ko-KR" dirty="0" smtClean="0"/>
              <a:t>X </a:t>
            </a:r>
            <a:r>
              <a:rPr lang="ko-KR" altLang="en-US" dirty="0"/>
              <a:t>값에 대한 </a:t>
            </a:r>
            <a:r>
              <a:rPr lang="en-US" altLang="ko-KR" dirty="0" smtClean="0"/>
              <a:t>Y </a:t>
            </a:r>
            <a:r>
              <a:rPr lang="ko-KR" altLang="en-US" dirty="0"/>
              <a:t>값이 </a:t>
            </a:r>
            <a:r>
              <a:rPr lang="ko-KR" altLang="en-US" dirty="0" smtClean="0"/>
              <a:t>항상 하나임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는 하나의 릴레이션을 구성하는 속성들의 부분 집합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“Y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에 함수적으로 종속되어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같은 의미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X </a:t>
            </a:r>
            <a:r>
              <a:rPr lang="en-US" altLang="ko-KR" b="1" dirty="0">
                <a:solidFill>
                  <a:srgbClr val="FF0000"/>
                </a:solidFill>
              </a:rPr>
              <a:t>→ Y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(X</a:t>
            </a:r>
            <a:r>
              <a:rPr lang="ko-KR" altLang="en-US" dirty="0"/>
              <a:t>는 결정자</a:t>
            </a:r>
            <a:r>
              <a:rPr lang="en-US" altLang="ko-KR" dirty="0"/>
              <a:t>, Y</a:t>
            </a:r>
            <a:r>
              <a:rPr lang="ko-KR" altLang="en-US" dirty="0"/>
              <a:t>는 </a:t>
            </a:r>
            <a:r>
              <a:rPr lang="ko-KR" altLang="en-US" dirty="0" err="1"/>
              <a:t>종속자</a:t>
            </a:r>
            <a:r>
              <a:rPr lang="en-US" altLang="ko-KR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025976"/>
            <a:ext cx="3724449" cy="27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595005" cy="5543705"/>
          </a:xfrm>
        </p:spPr>
        <p:txBody>
          <a:bodyPr/>
          <a:lstStyle/>
          <a:p>
            <a:r>
              <a:rPr lang="ko-KR" altLang="en-US" dirty="0"/>
              <a:t>함수 종속 관계 판단 예 </a:t>
            </a:r>
            <a:r>
              <a:rPr lang="en-US" altLang="ko-KR" dirty="0"/>
              <a:t>(1)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6" y="1718810"/>
            <a:ext cx="5777293" cy="2819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4" y="4627980"/>
            <a:ext cx="8413965" cy="169018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024019" y="2033845"/>
            <a:ext cx="3600399" cy="1530170"/>
          </a:xfrm>
          <a:prstGeom prst="wedgeRoundRectCallout">
            <a:avLst>
              <a:gd name="adj1" fmla="val -64138"/>
              <a:gd name="adj2" fmla="val -1893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각 고객아이디 속성 값에 대응되는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고객이름과</a:t>
            </a:r>
            <a:r>
              <a:rPr lang="ko-KR" altLang="en-US" sz="1600" dirty="0" smtClean="0">
                <a:solidFill>
                  <a:schemeClr val="tx1"/>
                </a:solidFill>
              </a:rPr>
              <a:t> 등급 속성 값이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단 하나임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함수 종속 관계 판단 예 </a:t>
            </a:r>
            <a:r>
              <a:rPr lang="en-US" altLang="ko-KR" dirty="0" smtClean="0"/>
              <a:t>(1)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함수 종속 다이어그램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종속 관계를 도식화하여 표현한 것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2213865"/>
            <a:ext cx="8186975" cy="1644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4149080"/>
            <a:ext cx="4950354" cy="23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함수 종속 관계 판단 시 유의 사항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속성 자체의 특성과 의미를 기반으로 함수 종속성을 판단해야 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 값은 계속 변할 수 있으므로 현재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포함된 속성 값만으로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판단하면 안됨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err="1" smtClean="0"/>
              <a:t>기본키와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후보키는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다른 모든 속성들을 함수적으로 결정함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기본키나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후보키가</a:t>
            </a:r>
            <a:r>
              <a:rPr lang="ko-KR" altLang="en-US" dirty="0" smtClean="0"/>
              <a:t> 아니어도 다른 속성 값을 유일하게 결정하는 속성은 함수 종속 관계에서 결정자가 될 수 있음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함수 종속 관계 판단 예 </a:t>
            </a:r>
            <a:r>
              <a:rPr lang="en-US" altLang="ko-KR" dirty="0"/>
              <a:t>(2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763815"/>
            <a:ext cx="6978631" cy="46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함수 종속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함수 종속 관계 판단 예 </a:t>
            </a:r>
            <a:r>
              <a:rPr lang="en-US" altLang="ko-KR" dirty="0"/>
              <a:t>(2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0571"/>
            <a:ext cx="4515855" cy="19784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4014065"/>
            <a:ext cx="6071645" cy="2580174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729992" y="1639623"/>
            <a:ext cx="4297503" cy="1710190"/>
          </a:xfrm>
          <a:prstGeom prst="wedgeRoundRectCallout">
            <a:avLst>
              <a:gd name="adj1" fmla="val -59111"/>
              <a:gd name="adj2" fmla="val -1686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고객이름은 </a:t>
            </a:r>
            <a:r>
              <a:rPr lang="en-US" altLang="ko-KR" sz="1600" dirty="0" smtClean="0">
                <a:solidFill>
                  <a:schemeClr val="tx1"/>
                </a:solidFill>
              </a:rPr>
              <a:t>{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이벤트번호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r>
              <a:rPr lang="ko-KR" altLang="en-US" sz="160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일부분인 고객아이디에 종속되어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고객이름은 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{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고객아이디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이벤트번호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}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</a:rPr>
              <a:t>에 부분 함수 종속됨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0342" y="1538790"/>
            <a:ext cx="393441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정규화</a:t>
            </a:r>
            <a:endParaRPr lang="en-US" altLang="ko-KR" sz="4000" b="1" dirty="0">
              <a:ln w="12700">
                <a:solidFill>
                  <a:srgbClr val="993366"/>
                </a:solidFill>
                <a:prstDash val="solid"/>
              </a:ln>
              <a:solidFill>
                <a:srgbClr val="993366"/>
              </a:solidFill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01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정규화의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개념과 이상 현상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02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함수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종속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기본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정규형과 정규화 과정</a:t>
            </a:r>
          </a:p>
        </p:txBody>
      </p:sp>
    </p:spTree>
    <p:extLst>
      <p:ext uri="{BB962C8B-B14F-4D97-AF65-F5344CB8AC3E}">
        <p14:creationId xmlns:p14="http://schemas.microsoft.com/office/powerpoint/2010/main" val="20074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함수 종속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완전 함수 종속</a:t>
            </a:r>
            <a:r>
              <a:rPr lang="en-US" altLang="ko-KR" dirty="0" smtClean="0"/>
              <a:t>(FFD; Full Functional Dependency)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릴레이션에서</a:t>
            </a:r>
            <a:r>
              <a:rPr lang="ko-KR" altLang="en-US" dirty="0" smtClean="0"/>
              <a:t> 속성 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가 속성 집합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함수적으로 종속되어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집합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전체가 아닌 일부분에는 종속되지 않음을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일반적으로 함수 종속은 완전 함수 종속을 의미함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당첨여부는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이벤트번호</a:t>
            </a:r>
            <a:r>
              <a:rPr lang="en-US" altLang="ko-KR" dirty="0" smtClean="0"/>
              <a:t>}</a:t>
            </a:r>
            <a:r>
              <a:rPr lang="ko-KR" altLang="en-US" dirty="0" smtClean="0"/>
              <a:t>에 완전 함수 종속됨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1000" dirty="0" smtClean="0"/>
          </a:p>
          <a:p>
            <a:r>
              <a:rPr lang="ko-KR" altLang="en-US" dirty="0" smtClean="0"/>
              <a:t>부분 함수 종속</a:t>
            </a:r>
            <a:r>
              <a:rPr lang="en-US" altLang="ko-KR" dirty="0" smtClean="0"/>
              <a:t>(PFD; Partial Functional Dependency)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릴레이션에서</a:t>
            </a:r>
            <a:r>
              <a:rPr lang="ko-KR" altLang="en-US" dirty="0"/>
              <a:t> 속성 집합 </a:t>
            </a:r>
            <a:r>
              <a:rPr lang="en-US" altLang="ko-KR" dirty="0"/>
              <a:t>Y</a:t>
            </a:r>
            <a:r>
              <a:rPr lang="ko-KR" altLang="en-US" dirty="0"/>
              <a:t>가 속성 집합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전체가 </a:t>
            </a:r>
            <a:r>
              <a:rPr lang="ko-KR" altLang="en-US" dirty="0"/>
              <a:t>아닌 </a:t>
            </a:r>
            <a:r>
              <a:rPr lang="ko-KR" altLang="en-US" dirty="0" smtClean="0"/>
              <a:t>일부분에도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함수적으로 종속됨을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고객이름은 </a:t>
            </a:r>
            <a:r>
              <a:rPr lang="en-US" altLang="ko-KR" dirty="0"/>
              <a:t>{</a:t>
            </a:r>
            <a:r>
              <a:rPr lang="ko-KR" altLang="en-US" dirty="0"/>
              <a:t>고객아이디</a:t>
            </a:r>
            <a:r>
              <a:rPr lang="en-US" altLang="ko-KR" dirty="0"/>
              <a:t>, </a:t>
            </a:r>
            <a:r>
              <a:rPr lang="ko-KR" altLang="en-US" dirty="0"/>
              <a:t>이벤트번호</a:t>
            </a:r>
            <a:r>
              <a:rPr lang="en-US" altLang="ko-KR" dirty="0"/>
              <a:t>}</a:t>
            </a:r>
            <a:r>
              <a:rPr lang="ko-KR" altLang="en-US" dirty="0"/>
              <a:t>에 </a:t>
            </a:r>
            <a:r>
              <a:rPr lang="ko-KR" altLang="en-US" dirty="0" smtClean="0"/>
              <a:t>부분 함수 종속됨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함수 종속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고려할 필요가 없는 함수 종속 관계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결정자와 종속자가 같거나</a:t>
            </a:r>
            <a:r>
              <a:rPr lang="en-US" altLang="ko-KR" dirty="0"/>
              <a:t>, </a:t>
            </a:r>
            <a:r>
              <a:rPr lang="ko-KR" altLang="en-US" dirty="0"/>
              <a:t>결정자가 </a:t>
            </a:r>
            <a:r>
              <a:rPr lang="ko-KR" altLang="en-US" dirty="0" err="1"/>
              <a:t>종속자를</a:t>
            </a:r>
            <a:r>
              <a:rPr lang="ko-KR" altLang="en-US" dirty="0"/>
              <a:t> 포함하는 것처럼 당연한 함수 종속 관계는 고려하지 않음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798930"/>
            <a:ext cx="5169979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(normalization)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함수 </a:t>
            </a:r>
            <a:r>
              <a:rPr lang="ko-KR" altLang="en-US" dirty="0"/>
              <a:t>종속성을 </a:t>
            </a:r>
            <a:r>
              <a:rPr lang="ko-KR" altLang="en-US" dirty="0" smtClean="0"/>
              <a:t>이용해</a:t>
            </a:r>
            <a:r>
              <a:rPr lang="en-US" altLang="ko-KR" dirty="0" smtClean="0"/>
              <a:t> </a:t>
            </a:r>
            <a:r>
              <a:rPr lang="ko-KR" altLang="en-US" dirty="0" err="1"/>
              <a:t>릴레이션을</a:t>
            </a:r>
            <a:r>
              <a:rPr lang="ko-KR" altLang="en-US" dirty="0"/>
              <a:t> </a:t>
            </a:r>
            <a:r>
              <a:rPr lang="ko-KR" altLang="en-US" dirty="0" smtClean="0"/>
              <a:t>연관성이 있는 </a:t>
            </a:r>
            <a:r>
              <a:rPr lang="ko-KR" altLang="en-US" dirty="0"/>
              <a:t>속성들로만 구성되도록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분해해서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 </a:t>
            </a:r>
            <a:r>
              <a:rPr lang="ko-KR" altLang="en-US" dirty="0"/>
              <a:t>현상이 </a:t>
            </a:r>
            <a:r>
              <a:rPr lang="ko-KR" altLang="en-US" dirty="0" smtClean="0"/>
              <a:t>발생하지 </a:t>
            </a:r>
            <a:r>
              <a:rPr lang="ko-KR" altLang="en-US" dirty="0"/>
              <a:t>않는 </a:t>
            </a:r>
            <a:r>
              <a:rPr lang="ko-KR" altLang="en-US" dirty="0" smtClean="0"/>
              <a:t>올바른 </a:t>
            </a:r>
            <a:r>
              <a:rPr lang="ko-KR" altLang="en-US" dirty="0" err="1"/>
              <a:t>릴레이션으로</a:t>
            </a:r>
            <a:r>
              <a:rPr lang="ko-KR" altLang="en-US" dirty="0"/>
              <a:t> </a:t>
            </a:r>
            <a:r>
              <a:rPr lang="ko-KR" altLang="en-US" dirty="0" smtClean="0"/>
              <a:t>만들어 가는 과정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기본 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관련이 없는 함수 종속성은 별개의 릴레이션으로 표현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5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주의 사항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정규화를 통해 </a:t>
            </a:r>
            <a:r>
              <a:rPr lang="ko-KR" altLang="en-US" dirty="0" err="1" smtClean="0"/>
              <a:t>릴레이션은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무손실</a:t>
            </a:r>
            <a:r>
              <a:rPr lang="ko-KR" altLang="en-US" dirty="0" smtClean="0"/>
              <a:t> 분해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nonloss</a:t>
            </a:r>
            <a:r>
              <a:rPr lang="ko-KR" altLang="en-US" dirty="0" smtClean="0"/>
              <a:t> </a:t>
            </a:r>
            <a:r>
              <a:rPr lang="en-US" altLang="ko-KR" dirty="0" smtClean="0"/>
              <a:t>decomposition)</a:t>
            </a:r>
            <a:r>
              <a:rPr lang="ko-KR" altLang="en-US" dirty="0" smtClean="0"/>
              <a:t>되어야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릴레이션이</a:t>
            </a:r>
            <a:r>
              <a:rPr lang="ko-KR" altLang="en-US" dirty="0" smtClean="0"/>
              <a:t> 의미상 동등한 릴레이션들로 분해되어야 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분해로 인한 정보 손실이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발생하지 않아야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분해된 릴레이션들을 자연 조인하면 분해 전의 릴레이션으로 복원 가능해야 함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500" dirty="0" smtClean="0"/>
          </a:p>
        </p:txBody>
      </p:sp>
    </p:spTree>
    <p:extLst>
      <p:ext uri="{BB962C8B-B14F-4D97-AF65-F5344CB8AC3E}">
        <p14:creationId xmlns:p14="http://schemas.microsoft.com/office/powerpoint/2010/main" val="40037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정규형</a:t>
            </a:r>
            <a:r>
              <a:rPr lang="en-US" altLang="ko-KR" dirty="0" smtClean="0"/>
              <a:t>(NF; Normal Form)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릴레이션이</a:t>
            </a:r>
            <a:r>
              <a:rPr lang="ko-KR" altLang="en-US" dirty="0" smtClean="0"/>
              <a:t> 정규화된 정도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정규형마다 제약조건이 존재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정규형의 차수가 높아질수록 요구되는 제약조건이 많아지고 </a:t>
            </a:r>
            <a:r>
              <a:rPr lang="ko-KR" altLang="en-US" dirty="0" err="1" smtClean="0"/>
              <a:t>엄격해짐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특성을 고려해서 적합한 정규형을 선택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37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기본 정규형과 정규화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223755"/>
            <a:ext cx="6856995" cy="48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78750"/>
            <a:ext cx="7069643" cy="53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 err="1"/>
              <a:t>정규형</a:t>
            </a:r>
            <a:r>
              <a:rPr lang="en-US" altLang="ko-KR" dirty="0"/>
              <a:t>(1NF; First Normal Form)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릴레이션의</a:t>
            </a:r>
            <a:r>
              <a:rPr lang="ko-KR" altLang="en-US" dirty="0" smtClean="0"/>
              <a:t> 모든 속성이 더는 분해되지 않는 원자 값</a:t>
            </a:r>
            <a:r>
              <a:rPr lang="en-US" altLang="ko-KR" dirty="0" smtClean="0"/>
              <a:t>(atomic value)</a:t>
            </a:r>
            <a:r>
              <a:rPr lang="ko-KR" altLang="en-US" dirty="0" smtClean="0"/>
              <a:t>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가지면 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만족해야 관계 데이터베이스의 </a:t>
            </a:r>
            <a:r>
              <a:rPr lang="ko-KR" altLang="en-US" dirty="0" err="1" smtClean="0"/>
              <a:t>릴레이션이</a:t>
            </a:r>
            <a:r>
              <a:rPr lang="ko-KR" altLang="en-US" dirty="0" smtClean="0"/>
              <a:t> 될 자격이 </a:t>
            </a:r>
            <a:r>
              <a:rPr lang="ko-KR" altLang="en-US" dirty="0" smtClean="0"/>
              <a:t>있음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3383995"/>
            <a:ext cx="8685965" cy="1135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(1NF; First Normal Form)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6" y="2573905"/>
            <a:ext cx="8174978" cy="319535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086835" y="1673805"/>
            <a:ext cx="4500500" cy="720080"/>
          </a:xfrm>
          <a:prstGeom prst="wedgeRoundRectCallout">
            <a:avLst>
              <a:gd name="adj1" fmla="val -22126"/>
              <a:gd name="adj2" fmla="val 7404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정규형을 만족하지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않는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(1NF; First Normal Form)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21" y="2325868"/>
            <a:ext cx="6136437" cy="443350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47235" y="1628800"/>
            <a:ext cx="3645405" cy="630070"/>
          </a:xfrm>
          <a:prstGeom prst="wedgeRoundRectCallou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만족하는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pc="-100" dirty="0" smtClean="0"/>
              <a:t>제</a:t>
            </a:r>
            <a:r>
              <a:rPr lang="en-US" altLang="ko-KR" spc="-100" dirty="0" smtClean="0"/>
              <a:t>1</a:t>
            </a:r>
            <a:r>
              <a:rPr lang="ko-KR" altLang="en-US" spc="-100" dirty="0" err="1" smtClean="0"/>
              <a:t>정규형은</a:t>
            </a:r>
            <a:r>
              <a:rPr lang="ko-KR" altLang="en-US" spc="-100" dirty="0" smtClean="0"/>
              <a:t> </a:t>
            </a:r>
            <a:r>
              <a:rPr lang="ko-KR" altLang="en-US" spc="-100" dirty="0" smtClean="0"/>
              <a:t>만족하지만 이상 현상이 발생하는 </a:t>
            </a:r>
            <a:r>
              <a:rPr lang="ko-KR" altLang="en-US" spc="-100" dirty="0" err="1" smtClean="0"/>
              <a:t>릴레이션</a:t>
            </a:r>
            <a:r>
              <a:rPr lang="ko-KR" altLang="en-US" spc="-100" dirty="0" smtClean="0"/>
              <a:t> 예</a:t>
            </a:r>
            <a:endParaRPr lang="en-US" altLang="ko-KR" spc="-1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348880"/>
            <a:ext cx="6091432" cy="440098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016605" y="1628800"/>
            <a:ext cx="7245805" cy="630070"/>
          </a:xfrm>
          <a:prstGeom prst="wedgeRoundRectCallout">
            <a:avLst>
              <a:gd name="adj1" fmla="val -18614"/>
              <a:gd name="adj2" fmla="val 7728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만족하지만 데이터 중복으로 인한 이상 현상이 발생함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702520" y="5124301"/>
            <a:ext cx="7919930" cy="132003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정규화의 필요성과 이상 현상의 의미를 이해한다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정규화를 수행하기 위해 함수 종속성의 개념을 이해한다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+mn-lt"/>
              </a:rPr>
              <a:t>정규형의 유형과 관계를 이해하고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실제 예를 통해 정규화 과정을 연습해본다</a:t>
            </a:r>
            <a:r>
              <a:rPr lang="en-US" altLang="ko-KR" sz="1600" dirty="0">
                <a:latin typeface="+mn-lt"/>
              </a:rPr>
              <a:t>.</a:t>
            </a:r>
            <a:endParaRPr lang="ko-KR" altLang="en-US" sz="1600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8" y="982767"/>
            <a:ext cx="8353482" cy="40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</a:t>
            </a:r>
            <a:r>
              <a:rPr lang="ko-KR" altLang="en-US" spc="-100" dirty="0"/>
              <a:t>예</a:t>
            </a:r>
            <a:endParaRPr lang="en-US" altLang="ko-KR" spc="-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56" y="1616313"/>
            <a:ext cx="4706999" cy="245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291390"/>
            <a:ext cx="5593002" cy="233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이상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123855"/>
            <a:ext cx="6891942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이상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4" y="2213865"/>
            <a:ext cx="792706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이상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168860"/>
            <a:ext cx="778240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1" y="2475275"/>
            <a:ext cx="7911857" cy="423909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836585" y="1628800"/>
            <a:ext cx="7740860" cy="675075"/>
          </a:xfrm>
          <a:prstGeom prst="wedgeRoundRectCallout">
            <a:avLst>
              <a:gd name="adj1" fmla="val -24337"/>
              <a:gd name="adj2" fmla="val 7129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이상 현상의 발생 이유는</a:t>
            </a:r>
            <a:r>
              <a:rPr lang="en-US" altLang="ko-KR" sz="1600" dirty="0" smtClean="0">
                <a:solidFill>
                  <a:schemeClr val="tx1"/>
                </a:solidFill>
              </a:rPr>
              <a:t>?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기본키에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완전 함수 종속되지 못한 등급과 할인율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때문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1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이상 현상의 발생 이유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기본키인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{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이벤트번호</a:t>
            </a:r>
            <a:r>
              <a:rPr lang="en-US" altLang="ko-KR" dirty="0" smtClean="0"/>
              <a:t>}</a:t>
            </a:r>
            <a:r>
              <a:rPr lang="ko-KR" altLang="en-US" dirty="0" smtClean="0"/>
              <a:t>에 완전 함수 종속되지 못하고 일부분인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고객아이디에 종속되는 등급과 할인율 속성이 존재하기 때문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문제 해결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부분 함수 종속이 제거되도록 이벤트참여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분해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  <a:sym typeface="Wingdings 3"/>
              </a:rPr>
              <a:t></a:t>
            </a:r>
            <a:r>
              <a:rPr lang="en-US" altLang="ko-KR" dirty="0" smtClean="0">
                <a:sym typeface="Wingdings 3"/>
              </a:rPr>
              <a:t> </a:t>
            </a:r>
            <a:r>
              <a:rPr lang="ko-KR" altLang="en-US" dirty="0" smtClean="0"/>
              <a:t>분해된 릴레이션들은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속하게 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54190" cy="5543705"/>
          </a:xfrm>
        </p:spPr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(2NF; Second Normal Form)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기본키가</a:t>
            </a:r>
            <a:r>
              <a:rPr lang="ko-KR" altLang="en-US" dirty="0" smtClean="0"/>
              <a:t> 아닌 모든 속성이 </a:t>
            </a:r>
            <a:r>
              <a:rPr lang="ko-KR" altLang="en-US" dirty="0" err="1" smtClean="0"/>
              <a:t>기본키에</a:t>
            </a:r>
            <a:r>
              <a:rPr lang="ko-KR" altLang="en-US" dirty="0" smtClean="0"/>
              <a:t> 완전 함수 종속되면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만족함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5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속하는 </a:t>
            </a:r>
            <a:r>
              <a:rPr lang="ko-KR" altLang="en-US" dirty="0" err="1" smtClean="0"/>
              <a:t>릴레이션이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만족하게 하려면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부분 함수 종속을 제거하고 모든 속성이 </a:t>
            </a:r>
            <a:r>
              <a:rPr lang="ko-KR" altLang="en-US" dirty="0" err="1" smtClean="0"/>
              <a:t>기본키에</a:t>
            </a:r>
            <a:r>
              <a:rPr lang="ko-KR" altLang="en-US" dirty="0" smtClean="0"/>
              <a:t> 완전 함수 종속되도록 분해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3969060"/>
            <a:ext cx="8505945" cy="1108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(2NF; Second Normal Form)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08920"/>
            <a:ext cx="5625625" cy="406444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151621" y="1673805"/>
            <a:ext cx="6930769" cy="855095"/>
          </a:xfrm>
          <a:prstGeom prst="wedgeRoundRectCallout">
            <a:avLst>
              <a:gd name="adj1" fmla="val -20390"/>
              <a:gd name="adj2" fmla="val 6905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만족하지만 </a:t>
            </a:r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 않는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기본키에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완전 함수 종속되지 않은 등급과 할인율 속성 때문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99064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(2NF; Second Normal Form)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0" b="4125"/>
          <a:stretch/>
        </p:blipFill>
        <p:spPr>
          <a:xfrm>
            <a:off x="405045" y="1477903"/>
            <a:ext cx="4725524" cy="528146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635515" y="3023955"/>
            <a:ext cx="3986935" cy="855095"/>
          </a:xfrm>
          <a:prstGeom prst="wedgeRoundRectCallout">
            <a:avLst>
              <a:gd name="adj1" fmla="val -44672"/>
              <a:gd name="adj2" fmla="val 10014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릴레이션과</a:t>
            </a:r>
            <a:r>
              <a:rPr lang="ko-KR" altLang="en-US" sz="1600" dirty="0" smtClean="0">
                <a:solidFill>
                  <a:schemeClr val="tx1"/>
                </a:solidFill>
              </a:rPr>
              <a:t> 이벤트참여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모두 </a:t>
            </a:r>
            <a:r>
              <a:rPr lang="ko-KR" altLang="en-US" sz="1600" dirty="0" smtClean="0">
                <a:solidFill>
                  <a:schemeClr val="tx1"/>
                </a:solidFill>
              </a:rPr>
              <a:t>제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정규형에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속함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204" r="42114" b="533"/>
          <a:stretch/>
        </p:blipFill>
        <p:spPr>
          <a:xfrm>
            <a:off x="5067055" y="5913105"/>
            <a:ext cx="4050450" cy="35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990640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(2NF; Second Normal Form)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90" y="1565707"/>
            <a:ext cx="6962970" cy="49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이상</a:t>
            </a:r>
            <a:r>
              <a:rPr lang="en-US" altLang="ko-KR" dirty="0" smtClean="0"/>
              <a:t>(anomaly)</a:t>
            </a:r>
            <a:r>
              <a:rPr lang="ko-KR" altLang="en-US" dirty="0" smtClean="0"/>
              <a:t> 현상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불필요한 데이터 중복으로 인해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대한 데이터 삽입</a:t>
            </a:r>
            <a:r>
              <a:rPr lang="en-US" altLang="ko-KR" dirty="0" smtClean="0"/>
              <a:t>·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·</a:t>
            </a:r>
            <a:r>
              <a:rPr lang="ko-KR" altLang="en-US" dirty="0" smtClean="0"/>
              <a:t>삭제 연산을 수행할 때 발생할 수 있는 부작용</a:t>
            </a:r>
            <a:endParaRPr lang="en-US" altLang="ko-KR" dirty="0" smtClean="0"/>
          </a:p>
          <a:p>
            <a:pPr lvl="4"/>
            <a:endParaRPr lang="en-US" altLang="ko-KR" sz="1600" dirty="0" smtClean="0"/>
          </a:p>
          <a:p>
            <a:r>
              <a:rPr lang="ko-KR" altLang="en-US" dirty="0" smtClean="0"/>
              <a:t>정규화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이상 현상을 제거하면서 데이터베이스를 올바르게 설계해 나가는 과정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043735"/>
            <a:ext cx="8550000" cy="5543705"/>
          </a:xfrm>
        </p:spPr>
        <p:txBody>
          <a:bodyPr/>
          <a:lstStyle/>
          <a:p>
            <a:pPr lvl="0"/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(2NF; Second Normal Form)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1538790"/>
            <a:ext cx="6503222" cy="5323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기본 </a:t>
            </a:r>
            <a:r>
              <a:rPr lang="ko-KR" altLang="en-US" dirty="0" err="1"/>
              <a:t>정규형과</a:t>
            </a:r>
            <a:r>
              <a:rPr lang="ko-KR" altLang="en-US" dirty="0"/>
              <a:t> 정규화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</a:t>
            </a:r>
            <a:r>
              <a:rPr lang="ko-KR" altLang="en-US" spc="-100" dirty="0"/>
              <a:t>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</a:t>
            </a:r>
            <a:r>
              <a:rPr lang="ko-KR" altLang="en-US" spc="-100" dirty="0"/>
              <a:t>예</a:t>
            </a:r>
            <a:endParaRPr lang="en-US" altLang="ko-KR" spc="-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7" r="57093" b="48431"/>
          <a:stretch/>
        </p:blipFill>
        <p:spPr>
          <a:xfrm>
            <a:off x="2051720" y="2573905"/>
            <a:ext cx="4477474" cy="310534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321750" y="1718810"/>
            <a:ext cx="5040560" cy="630070"/>
          </a:xfrm>
          <a:prstGeom prst="wedgeRoundRectCallout">
            <a:avLst>
              <a:gd name="adj1" fmla="val -18614"/>
              <a:gd name="adj2" fmla="val 7728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만족하지만 이상 현상이 발생함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이상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35" y="2348880"/>
            <a:ext cx="5593712" cy="35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이상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93885"/>
            <a:ext cx="6658371" cy="31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이상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2303875"/>
            <a:ext cx="6797028" cy="33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2708920"/>
            <a:ext cx="7359937" cy="355818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286635" y="1808820"/>
            <a:ext cx="6660740" cy="675075"/>
          </a:xfrm>
          <a:prstGeom prst="wedgeRoundRectCallout">
            <a:avLst>
              <a:gd name="adj1" fmla="val -20801"/>
              <a:gd name="adj2" fmla="val 7456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이상 현상의 발생 이유는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r>
              <a:rPr lang="ko-KR" altLang="en-US" b="1" dirty="0" smtClean="0">
                <a:solidFill>
                  <a:srgbClr val="FF0000"/>
                </a:solidFill>
              </a:rPr>
              <a:t>이행적 함수 종속이 존재하기 때문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685015" cy="5543705"/>
          </a:xfrm>
        </p:spPr>
        <p:txBody>
          <a:bodyPr/>
          <a:lstStyle/>
          <a:p>
            <a:pPr lvl="0"/>
            <a:r>
              <a:rPr lang="ko-KR" altLang="en-US" spc="-100" dirty="0"/>
              <a:t>제</a:t>
            </a:r>
            <a:r>
              <a:rPr lang="en-US" altLang="ko-KR" spc="-100" dirty="0"/>
              <a:t>2</a:t>
            </a:r>
            <a:r>
              <a:rPr lang="ko-KR" altLang="en-US" spc="-100" dirty="0" err="1"/>
              <a:t>정규형은</a:t>
            </a:r>
            <a:r>
              <a:rPr lang="ko-KR" altLang="en-US" spc="-100" dirty="0"/>
              <a:t> </a:t>
            </a:r>
            <a:r>
              <a:rPr lang="ko-KR" altLang="en-US" spc="-100" dirty="0"/>
              <a:t>만족하지만 이상 현상이 발생하는 </a:t>
            </a:r>
            <a:r>
              <a:rPr lang="ko-KR" altLang="en-US" spc="-100" dirty="0" err="1"/>
              <a:t>릴레이션</a:t>
            </a:r>
            <a:r>
              <a:rPr lang="ko-KR" altLang="en-US" spc="-100" dirty="0"/>
              <a:t> 예</a:t>
            </a:r>
            <a:endParaRPr lang="en-US" altLang="ko-KR" spc="-1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이상 현상의 발생 이유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이행적 함수 종속이 존재하기 때문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문제 해결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이행적 함수 종속이 제거되도록 고객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분해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  <a:sym typeface="Wingdings 3"/>
              </a:rPr>
              <a:t></a:t>
            </a:r>
            <a:r>
              <a:rPr lang="en-US" altLang="ko-KR" dirty="0" smtClean="0">
                <a:sym typeface="Wingdings 3"/>
              </a:rPr>
              <a:t> </a:t>
            </a:r>
            <a:r>
              <a:rPr lang="ko-KR" altLang="en-US" dirty="0" smtClean="0"/>
              <a:t>분해된 릴레이션들은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속하게 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이행적 함수 종속</a:t>
            </a:r>
            <a:r>
              <a:rPr lang="en-US" altLang="ko-KR" dirty="0" smtClean="0"/>
              <a:t>(transitive FD)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릴레이션을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속성 집합 </a:t>
            </a:r>
            <a:r>
              <a:rPr lang="en-US" altLang="ko-KR" dirty="0" smtClean="0"/>
              <a:t>X, Y, Z</a:t>
            </a:r>
            <a:r>
              <a:rPr lang="ko-KR" altLang="en-US" dirty="0" smtClean="0"/>
              <a:t>에 대해 함수 종속 관계 </a:t>
            </a:r>
            <a:r>
              <a:rPr lang="en-US" altLang="ko-KR" dirty="0" smtClean="0"/>
              <a:t>X → 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 → Z</a:t>
            </a:r>
            <a:r>
              <a:rPr lang="ko-KR" altLang="en-US" dirty="0" smtClean="0"/>
              <a:t>가 존재하면 논리적으로 </a:t>
            </a:r>
            <a:r>
              <a:rPr lang="en-US" altLang="ko-KR" dirty="0" smtClean="0"/>
              <a:t>X → Z</a:t>
            </a:r>
            <a:r>
              <a:rPr lang="ko-KR" altLang="en-US" dirty="0" smtClean="0"/>
              <a:t>가 성립되는데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Z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이행적으로 함수 종속되었다고 함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383995"/>
            <a:ext cx="3555395" cy="2296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기본 정규형과 정규화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(3NF; Third Normal Form)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기본키가</a:t>
            </a:r>
            <a:r>
              <a:rPr lang="ko-KR" altLang="en-US" dirty="0" smtClean="0"/>
              <a:t> 아닌 모든 속성이 </a:t>
            </a:r>
            <a:r>
              <a:rPr lang="ko-KR" altLang="en-US" dirty="0" err="1" smtClean="0"/>
              <a:t>기본키에</a:t>
            </a:r>
            <a:r>
              <a:rPr lang="ko-KR" altLang="en-US" dirty="0" smtClean="0"/>
              <a:t> 이행적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종속이 되지 않으면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만족함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5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/>
              <a:t>속하는 </a:t>
            </a:r>
            <a:r>
              <a:rPr lang="ko-KR" altLang="en-US" dirty="0" err="1"/>
              <a:t>릴레이션이</a:t>
            </a:r>
            <a:r>
              <a:rPr lang="ko-KR" altLang="en-US" dirty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/>
              <a:t>만족하게 하려면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모든 속성이 </a:t>
            </a:r>
            <a:r>
              <a:rPr lang="ko-KR" altLang="en-US" dirty="0" err="1" smtClean="0"/>
              <a:t>기본키에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이행적</a:t>
            </a:r>
            <a:r>
              <a:rPr lang="ko-KR" altLang="en-US" dirty="0" smtClean="0"/>
              <a:t> </a:t>
            </a:r>
            <a:r>
              <a:rPr lang="ko-KR" altLang="en-US" dirty="0"/>
              <a:t>함수 </a:t>
            </a:r>
            <a:r>
              <a:rPr lang="ko-KR" altLang="en-US" dirty="0" smtClean="0"/>
              <a:t>종속이 되지 않도록 분해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9" y="3924055"/>
            <a:ext cx="8306971" cy="1260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(3NF; Third Normal Form)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129593" y="1739465"/>
            <a:ext cx="6862787" cy="1194480"/>
          </a:xfrm>
          <a:prstGeom prst="wedgeRoundRectCallout">
            <a:avLst>
              <a:gd name="adj1" fmla="val -18614"/>
              <a:gd name="adj2" fmla="val 7728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만족하지만 </a:t>
            </a:r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 않는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고객아이디가 등급을 통해 할인율을 결정하는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이행적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함수 종속 관계가 존재하기 때문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t="3786" r="19752" b="60717"/>
          <a:stretch/>
        </p:blipFill>
        <p:spPr>
          <a:xfrm>
            <a:off x="2186735" y="3293985"/>
            <a:ext cx="4680520" cy="284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이상 현상의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8" y="1988840"/>
            <a:ext cx="8262917" cy="2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(3NF; Third Normal Form)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" r="1" b="5091"/>
          <a:stretch/>
        </p:blipFill>
        <p:spPr>
          <a:xfrm>
            <a:off x="341530" y="1556965"/>
            <a:ext cx="5535614" cy="524741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932040" y="3057301"/>
            <a:ext cx="3806915" cy="855095"/>
          </a:xfrm>
          <a:prstGeom prst="wedgeRoundRectCallout">
            <a:avLst>
              <a:gd name="adj1" fmla="val -38209"/>
              <a:gd name="adj2" fmla="val 11569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릴레이션과</a:t>
            </a:r>
            <a:r>
              <a:rPr lang="ko-KR" altLang="en-US" sz="1600" dirty="0" smtClean="0">
                <a:solidFill>
                  <a:schemeClr val="tx1"/>
                </a:solidFill>
              </a:rPr>
              <a:t> 고객등급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모두 </a:t>
            </a:r>
            <a:r>
              <a:rPr lang="ko-KR" altLang="en-US" sz="1600" dirty="0" smtClean="0">
                <a:solidFill>
                  <a:schemeClr val="tx1"/>
                </a:solidFill>
              </a:rPr>
              <a:t>제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정규형에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속함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3" r="25641"/>
          <a:stretch/>
        </p:blipFill>
        <p:spPr>
          <a:xfrm>
            <a:off x="4582038" y="6444793"/>
            <a:ext cx="3915435" cy="2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(3NF; Third Normal Form)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3" y="1771135"/>
            <a:ext cx="7815352" cy="4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코드 정규형</a:t>
            </a:r>
            <a:r>
              <a:rPr lang="en-US" altLang="ko-KR" dirty="0" smtClean="0"/>
              <a:t>(BCNF; Boyce/</a:t>
            </a:r>
            <a:r>
              <a:rPr lang="en-US" altLang="ko-KR" dirty="0" err="1" smtClean="0"/>
              <a:t>Codd</a:t>
            </a:r>
            <a:r>
              <a:rPr lang="en-US" altLang="ko-KR" dirty="0" smtClean="0"/>
              <a:t> Normal Form)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여러 개의 </a:t>
            </a:r>
            <a:r>
              <a:rPr lang="ko-KR" altLang="en-US" dirty="0" err="1" smtClean="0"/>
              <a:t>후보키가</a:t>
            </a:r>
            <a:r>
              <a:rPr lang="ko-KR" altLang="en-US" dirty="0" smtClean="0"/>
              <a:t> 존재하는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정규형까지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만족해도 </a:t>
            </a:r>
            <a:r>
              <a:rPr lang="ko-KR" altLang="en-US" dirty="0" smtClean="0"/>
              <a:t>이상 현상이 발생할 수 있음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강한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</a:t>
            </a:r>
            <a:r>
              <a:rPr lang="en-US" altLang="ko-KR" dirty="0" smtClean="0"/>
              <a:t>(strong 3NF)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후보키를</a:t>
            </a:r>
            <a:r>
              <a:rPr lang="ko-KR" altLang="en-US" dirty="0" smtClean="0"/>
              <a:t> 여러 개 가지고 있는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발생할 수 있는 이상 현상을 해결하기 위해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정규형보다</a:t>
            </a:r>
            <a:r>
              <a:rPr lang="ko-KR" altLang="en-US" dirty="0" smtClean="0"/>
              <a:t> </a:t>
            </a:r>
            <a:r>
              <a:rPr lang="ko-KR" altLang="en-US" dirty="0" smtClean="0"/>
              <a:t>좀 더 엄격한 제약조건을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코드 정규형에 속하는 모든 </a:t>
            </a:r>
            <a:r>
              <a:rPr lang="ko-KR" altLang="en-US" dirty="0" err="1" smtClean="0"/>
              <a:t>릴레이션은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속하는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릴레이션이</a:t>
            </a:r>
            <a:r>
              <a:rPr lang="ko-KR" altLang="en-US" dirty="0" smtClean="0"/>
              <a:t> 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코드 정규형에 속하는 것은 아님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1" y="5499230"/>
            <a:ext cx="8278169" cy="108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66555" y="1718809"/>
            <a:ext cx="7965885" cy="855095"/>
          </a:xfrm>
          <a:prstGeom prst="wedgeRoundRectCallout">
            <a:avLst>
              <a:gd name="adj1" fmla="val -18614"/>
              <a:gd name="adj2" fmla="val 7728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err="1" smtClean="0">
                <a:solidFill>
                  <a:schemeClr val="tx1"/>
                </a:solidFill>
              </a:rPr>
              <a:t>정규형을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만족하지만 보이스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코드 정규형은 만족하지 않는 </a:t>
            </a:r>
            <a:r>
              <a:rPr lang="ko-KR" altLang="en-US" dirty="0" err="1" smtClean="0">
                <a:solidFill>
                  <a:schemeClr val="tx1"/>
                </a:solidFill>
              </a:rPr>
              <a:t>릴레이션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함수 종속 관계에서 모든 결정자가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후보키가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아니기 때문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933945"/>
            <a:ext cx="6619875" cy="3467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80" y="3248980"/>
            <a:ext cx="36744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rgbClr val="FF33CC"/>
                </a:solidFill>
              </a:rPr>
              <a:t>[</a:t>
            </a:r>
            <a:r>
              <a:rPr lang="ko-KR" altLang="en-US" b="1" dirty="0" smtClean="0">
                <a:solidFill>
                  <a:srgbClr val="FF33CC"/>
                </a:solidFill>
              </a:rPr>
              <a:t>강좌신청 </a:t>
            </a:r>
            <a:r>
              <a:rPr lang="ko-KR" altLang="en-US" b="1" dirty="0" err="1" smtClean="0">
                <a:solidFill>
                  <a:srgbClr val="FF33CC"/>
                </a:solidFill>
              </a:rPr>
              <a:t>릴레이션의</a:t>
            </a:r>
            <a:r>
              <a:rPr lang="ko-KR" altLang="en-US" b="1" dirty="0" smtClean="0">
                <a:solidFill>
                  <a:srgbClr val="FF33CC"/>
                </a:solidFill>
              </a:rPr>
              <a:t> </a:t>
            </a:r>
            <a:r>
              <a:rPr lang="ko-KR" altLang="en-US" b="1" dirty="0" err="1" smtClean="0">
                <a:solidFill>
                  <a:srgbClr val="FF33CC"/>
                </a:solidFill>
              </a:rPr>
              <a:t>후보키</a:t>
            </a:r>
            <a:r>
              <a:rPr lang="en-US" altLang="ko-KR" b="1" dirty="0" smtClean="0">
                <a:solidFill>
                  <a:srgbClr val="FF33CC"/>
                </a:solidFill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{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인터넷강좌</a:t>
            </a:r>
            <a:r>
              <a:rPr lang="en-US" altLang="ko-KR" dirty="0" smtClean="0"/>
              <a:t>} : </a:t>
            </a:r>
            <a:r>
              <a:rPr lang="ko-KR" altLang="en-US" dirty="0" err="1" smtClean="0"/>
              <a:t>기본키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{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담당강사번호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3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67" y="1943835"/>
            <a:ext cx="5604674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이상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2168860"/>
            <a:ext cx="6199197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</a:t>
            </a:r>
            <a:r>
              <a:rPr lang="ko-KR" altLang="en-US" dirty="0"/>
              <a:t>신</a:t>
            </a:r>
            <a:r>
              <a:rPr lang="ko-KR" altLang="en-US" dirty="0" smtClean="0"/>
              <a:t> 이상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2168860"/>
            <a:ext cx="7469906" cy="41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삭제 이상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213865"/>
            <a:ext cx="7618966" cy="42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정규형을 만족하지 않는 </a:t>
            </a:r>
            <a:r>
              <a:rPr lang="ko-KR" altLang="en-US" dirty="0" err="1"/>
              <a:t>릴레이션</a:t>
            </a:r>
            <a:r>
              <a:rPr lang="ko-KR" altLang="en-US" dirty="0"/>
              <a:t> 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152094" y="1599270"/>
            <a:ext cx="7515361" cy="884625"/>
          </a:xfrm>
          <a:prstGeom prst="wedgeRoundRectCallout">
            <a:avLst>
              <a:gd name="adj1" fmla="val -20785"/>
              <a:gd name="adj2" fmla="val 7217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이상 현상의 발생 이유는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담당강사번호가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후보키가</a:t>
            </a:r>
            <a:r>
              <a:rPr lang="ko-KR" altLang="en-US" b="1" dirty="0" smtClean="0">
                <a:solidFill>
                  <a:srgbClr val="FF0000"/>
                </a:solidFill>
              </a:rPr>
              <a:t> 아님에도 인터넷강좌 속성을 결정하기 때문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88" y="2708920"/>
            <a:ext cx="724032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</a:t>
            </a:r>
            <a:r>
              <a:rPr lang="en-US" altLang="ko-KR" dirty="0"/>
              <a:t>(BCNF; Boyce/</a:t>
            </a:r>
            <a:r>
              <a:rPr lang="en-US" altLang="ko-KR" dirty="0" err="1"/>
              <a:t>Codd</a:t>
            </a:r>
            <a:r>
              <a:rPr lang="en-US" altLang="ko-KR" dirty="0"/>
              <a:t> Normal Form)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54" b="5077"/>
          <a:stretch/>
        </p:blipFill>
        <p:spPr>
          <a:xfrm>
            <a:off x="1175131" y="1583795"/>
            <a:ext cx="4747019" cy="522058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247075" y="2798930"/>
            <a:ext cx="2880320" cy="1350150"/>
          </a:xfrm>
          <a:prstGeom prst="wedgeRoundRectCallout">
            <a:avLst>
              <a:gd name="adj1" fmla="val -39148"/>
              <a:gd name="adj2" fmla="val 7169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고객담당강사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릴레이션과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강좌담당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모두 </a:t>
            </a:r>
            <a:r>
              <a:rPr lang="en-US" altLang="ko-KR" sz="1600" dirty="0" smtClean="0">
                <a:solidFill>
                  <a:schemeClr val="tx1"/>
                </a:solidFill>
              </a:rPr>
              <a:t>BCNF</a:t>
            </a:r>
            <a:r>
              <a:rPr lang="ko-KR" altLang="en-US" sz="1600" dirty="0" smtClean="0">
                <a:solidFill>
                  <a:schemeClr val="tx1"/>
                </a:solidFill>
              </a:rPr>
              <a:t>에 속함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6" r="36160"/>
          <a:stretch/>
        </p:blipFill>
        <p:spPr>
          <a:xfrm>
            <a:off x="4355211" y="6340494"/>
            <a:ext cx="3986956" cy="3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이상 현상을 설명하기 위한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8" y="1658916"/>
            <a:ext cx="7050492" cy="49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088740"/>
            <a:ext cx="8820980" cy="554370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err="1"/>
              <a:t>보이스</a:t>
            </a:r>
            <a:r>
              <a:rPr lang="en-US" altLang="ko-KR" dirty="0"/>
              <a:t>/</a:t>
            </a:r>
            <a:r>
              <a:rPr lang="ko-KR" altLang="en-US" dirty="0"/>
              <a:t>코드 정규형</a:t>
            </a:r>
            <a:r>
              <a:rPr lang="en-US" altLang="ko-KR" dirty="0"/>
              <a:t>(BCNF; Boyce/</a:t>
            </a:r>
            <a:r>
              <a:rPr lang="en-US" altLang="ko-KR" dirty="0" err="1"/>
              <a:t>Codd</a:t>
            </a:r>
            <a:r>
              <a:rPr lang="en-US" altLang="ko-KR" dirty="0"/>
              <a:t> Normal Form)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1" y="1718810"/>
            <a:ext cx="7379419" cy="48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6515" y="1140544"/>
            <a:ext cx="8846526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정규형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err="1" smtClean="0"/>
              <a:t>릴레이션이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코드 정규형을 만족하면서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함수 종속이 아닌 </a:t>
            </a:r>
            <a:r>
              <a:rPr lang="ko-KR" altLang="en-US" dirty="0" err="1" smtClean="0"/>
              <a:t>다치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종속</a:t>
            </a:r>
            <a:r>
              <a:rPr lang="en-US" altLang="ko-KR" dirty="0" smtClean="0"/>
              <a:t>(MVD; Multi Valued Dependency)</a:t>
            </a:r>
            <a:r>
              <a:rPr lang="ko-KR" altLang="en-US" dirty="0"/>
              <a:t>을</a:t>
            </a:r>
            <a:r>
              <a:rPr lang="ko-KR" altLang="en-US" dirty="0" smtClean="0"/>
              <a:t> 제거하면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속함</a:t>
            </a:r>
            <a:endParaRPr lang="en-US" altLang="ko-KR" dirty="0" smtClean="0"/>
          </a:p>
          <a:p>
            <a:pPr lvl="3"/>
            <a:endParaRPr lang="en-US" altLang="ko-KR" sz="1100" dirty="0" smtClean="0"/>
          </a:p>
          <a:p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정규형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err="1"/>
              <a:t>릴레이션이</a:t>
            </a:r>
            <a:r>
              <a:rPr lang="ko-KR" altLang="en-US" dirty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정규형을</a:t>
            </a:r>
            <a:r>
              <a:rPr lang="ko-KR" altLang="en-US" dirty="0" smtClean="0"/>
              <a:t> </a:t>
            </a:r>
            <a:r>
              <a:rPr lang="ko-KR" altLang="en-US" dirty="0"/>
              <a:t>만족하면서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후보키를</a:t>
            </a:r>
            <a:r>
              <a:rPr lang="ko-KR" altLang="en-US" dirty="0"/>
              <a:t> 통하지 않는 조인 종속</a:t>
            </a:r>
            <a:r>
              <a:rPr lang="en-US" altLang="ko-KR" dirty="0"/>
              <a:t> (JD; Join Dependency)</a:t>
            </a:r>
            <a:r>
              <a:rPr lang="ko-KR" altLang="en-US" dirty="0"/>
              <a:t>을 제거하면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/>
              <a:t>속함</a:t>
            </a:r>
            <a:endParaRPr lang="en-US" altLang="ko-KR" dirty="0"/>
          </a:p>
          <a:p>
            <a:pPr lvl="7">
              <a:lnSpc>
                <a:spcPct val="150000"/>
              </a:lnSpc>
            </a:pPr>
            <a:endParaRPr lang="en-US" altLang="ko-KR" sz="1100" dirty="0" smtClean="0"/>
          </a:p>
          <a:p>
            <a:r>
              <a:rPr lang="ko-KR" altLang="en-US" dirty="0" smtClean="0"/>
              <a:t>정규화 시 주의 사항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릴레이션이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정규형에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속해야만 바람직한 것은 아님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정규형이나</a:t>
            </a:r>
            <a:r>
              <a:rPr lang="ko-KR" altLang="en-US" dirty="0" smtClean="0"/>
              <a:t> </a:t>
            </a:r>
            <a:r>
              <a:rPr lang="ko-KR" altLang="en-US" dirty="0" smtClean="0"/>
              <a:t>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코드 정규형에 속하도록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분해하여 데이터 중복을 줄이고 이상 현상을 해결하는 경우가 많음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기본 정규형과 정규화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69" y="863715"/>
            <a:ext cx="3917062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38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5"/>
            <a:ext cx="8685015" cy="5348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삽입 이상</a:t>
            </a:r>
            <a:r>
              <a:rPr lang="en-US" altLang="ko-KR" dirty="0" smtClean="0"/>
              <a:t>(insertion anomaly)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릴레이션에</a:t>
            </a:r>
            <a:r>
              <a:rPr lang="ko-KR" altLang="en-US" dirty="0" smtClean="0"/>
              <a:t> 새 데이터를 삽입하려면 불필요한 데이터도 함께 삽입해야 하는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삽입 이상이 발생하는 예</a:t>
            </a:r>
            <a:r>
              <a:rPr lang="en-US" altLang="ko-KR" dirty="0" smtClean="0"/>
              <a:t>]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6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의 이벤트참여 릴레이션은 삽입 이상이 발생함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아직 이벤트에 참여하지 않았고 아이디가 </a:t>
            </a:r>
            <a:r>
              <a:rPr lang="en-US" altLang="ko-KR" dirty="0" smtClean="0"/>
              <a:t>“melon”, </a:t>
            </a:r>
            <a:r>
              <a:rPr lang="ko-KR" altLang="en-US" dirty="0" smtClean="0"/>
              <a:t>이름이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성원용</a:t>
            </a:r>
            <a:r>
              <a:rPr lang="en-US" altLang="ko-KR" dirty="0" smtClean="0"/>
              <a:t>”, </a:t>
            </a:r>
            <a:r>
              <a:rPr lang="ko-KR" altLang="en-US" dirty="0" smtClean="0"/>
              <a:t>등급이 </a:t>
            </a:r>
            <a:r>
              <a:rPr lang="en-US" altLang="ko-KR" dirty="0" smtClean="0"/>
              <a:t>“gold”</a:t>
            </a:r>
            <a:r>
              <a:rPr lang="ko-KR" altLang="en-US" dirty="0" smtClean="0"/>
              <a:t>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신규 고객의 데이터는 이벤트참여 릴레이션에 삽입할 수 없음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삽입하려면 실제로 참여하지 않은 임시 이벤트번호를 함께 삽입해야 함 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이벤트참여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삽입 이상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853825"/>
            <a:ext cx="7230505" cy="459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정규화의 개념과 이상 현상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갱신 이상</a:t>
            </a:r>
            <a:r>
              <a:rPr lang="en-US" altLang="ko-KR" dirty="0" smtClean="0"/>
              <a:t>(update anomaly)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릴레이션의</a:t>
            </a:r>
            <a:r>
              <a:rPr lang="ko-KR" altLang="en-US" dirty="0" smtClean="0"/>
              <a:t> 중복된 </a:t>
            </a:r>
            <a:r>
              <a:rPr lang="ko-KR" altLang="en-US" dirty="0" err="1" smtClean="0"/>
              <a:t>투플들</a:t>
            </a:r>
            <a:r>
              <a:rPr lang="ko-KR" altLang="en-US" dirty="0" smtClean="0"/>
              <a:t> 중 일부만 수정하여 데이터가 불일치하게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되는 모순이 발생하는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갱신 이상이 발생하는 예</a:t>
            </a:r>
            <a:r>
              <a:rPr lang="en-US" altLang="ko-KR" dirty="0" smtClean="0"/>
              <a:t>]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6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의 이벤트참여 릴레이션은 갱신 이상이 발생함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아이디가 </a:t>
            </a:r>
            <a:r>
              <a:rPr lang="en-US" altLang="ko-KR" dirty="0" smtClean="0"/>
              <a:t>“apple”</a:t>
            </a:r>
            <a:r>
              <a:rPr lang="ko-KR" altLang="en-US" dirty="0" smtClean="0"/>
              <a:t>인 고객의 등급이 </a:t>
            </a:r>
            <a:r>
              <a:rPr lang="en-US" altLang="ko-KR" dirty="0" smtClean="0"/>
              <a:t>“gold”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vip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변경되었는데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일부 </a:t>
            </a:r>
            <a:r>
              <a:rPr lang="ko-KR" altLang="en-US" dirty="0" err="1" smtClean="0"/>
              <a:t>투플에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대해서만 등급이 수정된다면 </a:t>
            </a:r>
            <a:r>
              <a:rPr lang="en-US" altLang="ko-KR" dirty="0" smtClean="0"/>
              <a:t>“apple” </a:t>
            </a:r>
            <a:r>
              <a:rPr lang="ko-KR" altLang="en-US" dirty="0" smtClean="0"/>
              <a:t>고객이 서로 다른 등급을 가지는 모순이 발생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</TotalTime>
  <Words>1982</Words>
  <Application>Microsoft Office PowerPoint</Application>
  <PresentationFormat>화면 슬라이드 쇼(4:3)</PresentationFormat>
  <Paragraphs>256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HY견고딕</vt:lpstr>
      <vt:lpstr>HY견명조</vt:lpstr>
      <vt:lpstr>HY헤드라인M</vt:lpstr>
      <vt:lpstr>맑은 고딕</vt:lpstr>
      <vt:lpstr>Arial</vt:lpstr>
      <vt:lpstr>Times New Roman</vt:lpstr>
      <vt:lpstr>Verdana</vt:lpstr>
      <vt:lpstr>Wingdings</vt:lpstr>
      <vt:lpstr>Wingdings 3</vt:lpstr>
      <vt:lpstr>유닉스</vt:lpstr>
      <vt:lpstr>PowerPoint 프레젠테이션</vt:lpstr>
      <vt:lpstr>PowerPoint 프레젠테이션</vt:lpstr>
      <vt:lpstr>학습목표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01 정규화의 개념과 이상 현상</vt:lpstr>
      <vt:lpstr>02 함수 종속</vt:lpstr>
      <vt:lpstr>02 함수 종속</vt:lpstr>
      <vt:lpstr>02 함수 종속</vt:lpstr>
      <vt:lpstr>02 함수 종속</vt:lpstr>
      <vt:lpstr>02 함수 종속</vt:lpstr>
      <vt:lpstr>02 함수 종속</vt:lpstr>
      <vt:lpstr>02 함수 종속</vt:lpstr>
      <vt:lpstr>02 함수 종속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03 기본 정규형과 정규화 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ellyblue</cp:lastModifiedBy>
  <cp:revision>364</cp:revision>
  <dcterms:created xsi:type="dcterms:W3CDTF">2012-07-23T02:34:37Z</dcterms:created>
  <dcterms:modified xsi:type="dcterms:W3CDTF">2022-04-02T09:16:24Z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